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CC0066"/>
    <a:srgbClr val="FF9900"/>
    <a:srgbClr val="2CA64C"/>
    <a:srgbClr val="BBA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39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DF51D230-A5B0-4AF3-A033-23D4353AF4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2331-2A51-4266-93E5-5E29E0B52E9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41.wmf"/><Relationship Id="rId21" Type="http://schemas.openxmlformats.org/officeDocument/2006/relationships/image" Target="../media/image50.wmf"/><Relationship Id="rId34" Type="http://schemas.openxmlformats.org/officeDocument/2006/relationships/oleObject" Target="../embeddings/oleObject42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6.wmf"/><Relationship Id="rId38" Type="http://schemas.openxmlformats.org/officeDocument/2006/relationships/image" Target="../media/image7.jpeg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58.png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39.bin"/><Relationship Id="rId36" Type="http://schemas.openxmlformats.org/officeDocument/2006/relationships/image" Target="../media/image34.png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9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59.wmf"/><Relationship Id="rId21" Type="http://schemas.openxmlformats.org/officeDocument/2006/relationships/image" Target="../media/image34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2.bin"/><Relationship Id="rId2" Type="http://schemas.openxmlformats.org/officeDocument/2006/relationships/oleObject" Target="../embeddings/oleObject43.bin"/><Relationship Id="rId16" Type="http://schemas.openxmlformats.org/officeDocument/2006/relationships/oleObject" Target="../embeddings/oleObject51.bin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oleObject" Target="../embeddings/oleObject50.bin"/><Relationship Id="rId23" Type="http://schemas.openxmlformats.org/officeDocument/2006/relationships/image" Target="../media/image7.jpeg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65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emf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emf"/><Relationship Id="rId7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3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7.jpe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wmf"/><Relationship Id="rId18" Type="http://schemas.openxmlformats.org/officeDocument/2006/relationships/image" Target="../media/image7.jpeg"/><Relationship Id="rId3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6.wmf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8.wmf"/><Relationship Id="rId18" Type="http://schemas.openxmlformats.org/officeDocument/2006/relationships/image" Target="../media/image7.jpe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40.wmf"/><Relationship Id="rId2" Type="http://schemas.openxmlformats.org/officeDocument/2006/relationships/image" Target="../media/image34.png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0880"/>
            <a:ext cx="12192000" cy="5146675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084971" y="1704523"/>
            <a:ext cx="2457450" cy="1419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6962" y="3634401"/>
            <a:ext cx="7097002" cy="93005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2CA64C"/>
                </a:solidFill>
                <a:latin typeface="#9Slide05 Aphrodite Pro" panose="02000000000000000000" pitchFamily="2" charset="0"/>
              </a:rPr>
              <a:t>Người</a:t>
            </a:r>
            <a:r>
              <a:rPr lang="en-US" sz="2800" b="1" dirty="0">
                <a:solidFill>
                  <a:srgbClr val="2CA64C"/>
                </a:solidFill>
                <a:latin typeface="#9Slide05 Aphrodite Pr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CA64C"/>
                </a:solidFill>
                <a:latin typeface="#9Slide05 Aphrodite Pro" panose="02000000000000000000" pitchFamily="2" charset="0"/>
              </a:rPr>
              <a:t>thực</a:t>
            </a:r>
            <a:r>
              <a:rPr lang="en-US" sz="2800" b="1" dirty="0">
                <a:solidFill>
                  <a:srgbClr val="2CA64C"/>
                </a:solidFill>
                <a:latin typeface="#9Slide05 Aphrodite Pr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CA64C"/>
                </a:solidFill>
                <a:latin typeface="#9Slide05 Aphrodite Pro" panose="02000000000000000000" pitchFamily="2" charset="0"/>
              </a:rPr>
              <a:t>hiện</a:t>
            </a:r>
            <a:r>
              <a:rPr lang="en-US" sz="2800" b="1" dirty="0">
                <a:solidFill>
                  <a:srgbClr val="2CA64C"/>
                </a:solidFill>
                <a:latin typeface="#9Slide05 Aphrodite Pro" panose="02000000000000000000" pitchFamily="2" charset="0"/>
              </a:rPr>
              <a:t>: </a:t>
            </a:r>
            <a:r>
              <a:rPr lang="en-US" sz="2800" b="1" dirty="0" err="1">
                <a:solidFill>
                  <a:srgbClr val="2CA64C"/>
                </a:solidFill>
                <a:latin typeface="#9Slide05 Aphrodite Pro" panose="02000000000000000000" pitchFamily="2" charset="0"/>
              </a:rPr>
              <a:t>EduFive</a:t>
            </a:r>
            <a:endParaRPr lang="en-US" sz="2800" b="1" dirty="0">
              <a:solidFill>
                <a:srgbClr val="2CA64C"/>
              </a:solidFill>
              <a:latin typeface="#9Slide05 Aphrodite Pro" panose="02000000000000000000" pitchFamily="2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890">
            <a:off x="9754025" y="1153698"/>
            <a:ext cx="1592422" cy="1850203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5408879" y="182281"/>
            <a:ext cx="2457450" cy="1419225"/>
          </a:xfrm>
          <a:prstGeom prst="rect">
            <a:avLst/>
          </a:prstGeom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rot="21194988" flipV="1">
            <a:off x="-1715446" y="-409557"/>
            <a:ext cx="10058400" cy="2166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1665" y="2794986"/>
            <a:ext cx="6468670" cy="126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n>
                  <a:solidFill>
                    <a:srgbClr val="FF9900"/>
                  </a:solidFill>
                </a:ln>
                <a:solidFill>
                  <a:srgbClr val="C00000"/>
                </a:solidFill>
                <a:latin typeface="#9Slide04 Lora Bold" panose="00000800000000000000" pitchFamily="2" charset="0"/>
              </a:rPr>
              <a:t>TOÁN LỚP 5</a:t>
            </a:r>
            <a:endParaRPr lang="en-US" sz="6600" dirty="0">
              <a:ln>
                <a:solidFill>
                  <a:srgbClr val="FF9900"/>
                </a:solidFill>
              </a:ln>
              <a:solidFill>
                <a:srgbClr val="C00000"/>
              </a:solidFill>
              <a:latin typeface="#9Slide04 Lora Bold" panose="000008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6F885-A6E9-46A2-93EC-51C300E26F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282"/>
            <a:ext cx="914400" cy="914400"/>
          </a:xfrm>
          <a:prstGeom prst="ellipse">
            <a:avLst/>
          </a:prstGeom>
        </p:spPr>
      </p:pic>
      <p:pic>
        <p:nvPicPr>
          <p:cNvPr id="14" name="y2mate.com - Upbeat and Happy Background Music_W1xwTqgzQ_g">
            <a:hlinkClick r:id="" action="ppaction://media"/>
            <a:extLst>
              <a:ext uri="{FF2B5EF4-FFF2-40B4-BE49-F238E27FC236}">
                <a16:creationId xmlns:a16="http://schemas.microsoft.com/office/drawing/2014/main" id="{CDFC0C6B-DA65-4F97-8475-6398D0ED3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38675" y="587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6525" y="290878"/>
            <a:ext cx="7580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đồng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mẫu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12170"/>
              </p:ext>
            </p:extLst>
          </p:nvPr>
        </p:nvGraphicFramePr>
        <p:xfrm>
          <a:off x="5614133" y="769510"/>
          <a:ext cx="7016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228501" progId="Equation.DSMT4">
                  <p:embed/>
                </p:oleObj>
              </mc:Choice>
              <mc:Fallback>
                <p:oleObj name="Equation" r:id="rId2" imgW="152334" imgH="228501" progId="Equation.DSMT4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133" y="769510"/>
                        <a:ext cx="7016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03750"/>
              </p:ext>
            </p:extLst>
          </p:nvPr>
        </p:nvGraphicFramePr>
        <p:xfrm>
          <a:off x="7506823" y="745844"/>
          <a:ext cx="488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250" imgH="228501" progId="Equation.DSMT4">
                  <p:embed/>
                </p:oleObj>
              </mc:Choice>
              <mc:Fallback>
                <p:oleObj name="Equation" r:id="rId4" imgW="114250" imgH="228501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823" y="745844"/>
                        <a:ext cx="488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1175"/>
              </p:ext>
            </p:extLst>
          </p:nvPr>
        </p:nvGraphicFramePr>
        <p:xfrm>
          <a:off x="8594260" y="745844"/>
          <a:ext cx="490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50" imgH="228501" progId="Equation.DSMT4">
                  <p:embed/>
                </p:oleObj>
              </mc:Choice>
              <mc:Fallback>
                <p:oleObj name="Equation" r:id="rId6" imgW="114250" imgH="228501" progId="Equation.DSMT4">
                  <p:embed/>
                  <p:pic>
                    <p:nvPicPr>
                      <p:cNvPr id="11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260" y="745844"/>
                        <a:ext cx="4905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54970" y="92191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23542"/>
              </p:ext>
            </p:extLst>
          </p:nvPr>
        </p:nvGraphicFramePr>
        <p:xfrm>
          <a:off x="2012095" y="1897031"/>
          <a:ext cx="70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24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095" y="1897031"/>
                        <a:ext cx="7016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19508"/>
              </p:ext>
            </p:extLst>
          </p:nvPr>
        </p:nvGraphicFramePr>
        <p:xfrm>
          <a:off x="5632801" y="1843453"/>
          <a:ext cx="579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250" imgH="228501" progId="Equation.DSMT4">
                  <p:embed/>
                </p:oleObj>
              </mc:Choice>
              <mc:Fallback>
                <p:oleObj name="Equation" r:id="rId10" imgW="114250" imgH="228501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801" y="1843453"/>
                        <a:ext cx="5794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80208"/>
              </p:ext>
            </p:extLst>
          </p:nvPr>
        </p:nvGraphicFramePr>
        <p:xfrm>
          <a:off x="2095209" y="3388331"/>
          <a:ext cx="64418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90" imgH="228402" progId="Equation.DSMT4">
                  <p:embed/>
                </p:oleObj>
              </mc:Choice>
              <mc:Fallback>
                <p:oleObj name="Equation" r:id="rId12" imgW="126890" imgH="228402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209" y="3388331"/>
                        <a:ext cx="644184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56606" y="220183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00487" y="368683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104264" y="214357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191704" y="214597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682654" y="2172724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621820" y="372065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910310" y="187921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2x8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910310" y="2381527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536136" y="231998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874106" y="3896048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910310" y="232693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3x8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28199" y="184118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5x3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528199" y="230065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8x3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874106" y="336264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1x3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874106" y="390400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4x3</a:t>
            </a:r>
          </a:p>
        </p:txBody>
      </p:sp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21813"/>
              </p:ext>
            </p:extLst>
          </p:nvPr>
        </p:nvGraphicFramePr>
        <p:xfrm>
          <a:off x="3932660" y="1897031"/>
          <a:ext cx="66884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246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660" y="1897031"/>
                        <a:ext cx="66884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391385"/>
              </p:ext>
            </p:extLst>
          </p:nvPr>
        </p:nvGraphicFramePr>
        <p:xfrm>
          <a:off x="7462441" y="1899272"/>
          <a:ext cx="754738" cy="89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2460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441" y="1899272"/>
                        <a:ext cx="754738" cy="891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33384"/>
              </p:ext>
            </p:extLst>
          </p:nvPr>
        </p:nvGraphicFramePr>
        <p:xfrm>
          <a:off x="3963581" y="3451095"/>
          <a:ext cx="561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334" imgH="228501" progId="Equation.DSMT4">
                  <p:embed/>
                </p:oleObj>
              </mc:Choice>
              <mc:Fallback>
                <p:oleObj name="Equation" r:id="rId18" imgW="152334" imgH="228501" progId="Equation.DSMT4">
                  <p:embed/>
                  <p:pic>
                    <p:nvPicPr>
                      <p:cNvPr id="246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81" y="3451095"/>
                        <a:ext cx="5619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32823"/>
              </p:ext>
            </p:extLst>
          </p:nvPr>
        </p:nvGraphicFramePr>
        <p:xfrm>
          <a:off x="1556483" y="76951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890" imgH="228402" progId="Equation.DSMT4">
                  <p:embed/>
                </p:oleObj>
              </mc:Choice>
              <mc:Fallback>
                <p:oleObj name="Equation" r:id="rId20" imgW="126890" imgH="228402" progId="Equation.DSMT4">
                  <p:embed/>
                  <p:pic>
                    <p:nvPicPr>
                      <p:cNvPr id="1129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483" y="76951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93486"/>
              </p:ext>
            </p:extLst>
          </p:nvPr>
        </p:nvGraphicFramePr>
        <p:xfrm>
          <a:off x="4598133" y="769510"/>
          <a:ext cx="544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890" imgH="228402" progId="Equation.DSMT4">
                  <p:embed/>
                </p:oleObj>
              </mc:Choice>
              <mc:Fallback>
                <p:oleObj name="Equation" r:id="rId22" imgW="126890" imgH="228402" progId="Equation.DSMT4">
                  <p:embed/>
                  <p:pic>
                    <p:nvPicPr>
                      <p:cNvPr id="112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33" y="769510"/>
                        <a:ext cx="5445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00679"/>
              </p:ext>
            </p:extLst>
          </p:nvPr>
        </p:nvGraphicFramePr>
        <p:xfrm>
          <a:off x="2651858" y="769510"/>
          <a:ext cx="5270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250" imgH="228501" progId="Equation.DSMT4">
                  <p:embed/>
                </p:oleObj>
              </mc:Choice>
              <mc:Fallback>
                <p:oleObj name="Equation" r:id="rId24" imgW="114250" imgH="228501" progId="Equation.DSMT4">
                  <p:embed/>
                  <p:pic>
                    <p:nvPicPr>
                      <p:cNvPr id="1129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858" y="769510"/>
                        <a:ext cx="5270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5202970" y="92191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6998823" y="898244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8029110" y="89824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983770" y="92191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088170" y="99811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6345970" y="8457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3145570" y="9219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00445"/>
              </p:ext>
            </p:extLst>
          </p:nvPr>
        </p:nvGraphicFramePr>
        <p:xfrm>
          <a:off x="6762393" y="3365454"/>
          <a:ext cx="766685" cy="90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334" imgH="228501" progId="Equation.DSMT4">
                  <p:embed/>
                </p:oleObj>
              </mc:Choice>
              <mc:Fallback>
                <p:oleObj name="Equation" r:id="rId26" imgW="152334" imgH="228501" progId="Equation.DSMT4">
                  <p:embed/>
                  <p:pic>
                    <p:nvPicPr>
                      <p:cNvPr id="2463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393" y="3365454"/>
                        <a:ext cx="766685" cy="900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274300" y="3559370"/>
            <a:ext cx="164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30178"/>
              </p:ext>
            </p:extLst>
          </p:nvPr>
        </p:nvGraphicFramePr>
        <p:xfrm>
          <a:off x="2027970" y="4834171"/>
          <a:ext cx="57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4250" imgH="228501" progId="Equation.DSMT4">
                  <p:embed/>
                </p:oleObj>
              </mc:Choice>
              <mc:Fallback>
                <p:oleObj name="Equation" r:id="rId28" imgW="114250" imgH="228501" progId="Equation.DSMT4">
                  <p:embed/>
                  <p:pic>
                    <p:nvPicPr>
                      <p:cNvPr id="2463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970" y="4834171"/>
                        <a:ext cx="57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2516127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3615160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2845999" y="535678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2838062" y="4891626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5x4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2838062" y="533745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6x4</a:t>
            </a:r>
          </a:p>
        </p:txBody>
      </p:sp>
      <p:graphicFrame>
        <p:nvGraphicFramePr>
          <p:cNvPr id="5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36286"/>
              </p:ext>
            </p:extLst>
          </p:nvPr>
        </p:nvGraphicFramePr>
        <p:xfrm>
          <a:off x="3806437" y="4834171"/>
          <a:ext cx="638018" cy="100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5028" imgH="228501" progId="Equation.DSMT4">
                  <p:embed/>
                </p:oleObj>
              </mc:Choice>
              <mc:Fallback>
                <p:oleObj name="Equation" r:id="rId30" imgW="165028" imgH="228501" progId="Equation.DSMT4">
                  <p:embed/>
                  <p:pic>
                    <p:nvPicPr>
                      <p:cNvPr id="24645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37" y="4834171"/>
                        <a:ext cx="638018" cy="100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89701"/>
              </p:ext>
            </p:extLst>
          </p:nvPr>
        </p:nvGraphicFramePr>
        <p:xfrm>
          <a:off x="5647881" y="4719871"/>
          <a:ext cx="549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14250" imgH="228501" progId="Equation.DSMT4">
                  <p:embed/>
                </p:oleObj>
              </mc:Choice>
              <mc:Fallback>
                <p:oleObj name="Equation" r:id="rId32" imgW="114250" imgH="228501" progId="Equation.DSMT4">
                  <p:embed/>
                  <p:pic>
                    <p:nvPicPr>
                      <p:cNvPr id="24647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881" y="4719871"/>
                        <a:ext cx="549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72"/>
          <p:cNvSpPr txBox="1">
            <a:spLocks noChangeArrowheads="1"/>
          </p:cNvSpPr>
          <p:nvPr/>
        </p:nvSpPr>
        <p:spPr bwMode="auto">
          <a:xfrm>
            <a:off x="6169792" y="5012192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auto">
          <a:xfrm>
            <a:off x="7303691" y="493686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" name="Text Box 74"/>
          <p:cNvSpPr txBox="1">
            <a:spLocks noChangeArrowheads="1"/>
          </p:cNvSpPr>
          <p:nvPr/>
        </p:nvSpPr>
        <p:spPr bwMode="auto">
          <a:xfrm>
            <a:off x="6561926" y="46436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3x3</a:t>
            </a:r>
          </a:p>
        </p:txBody>
      </p:sp>
      <p:sp>
        <p:nvSpPr>
          <p:cNvPr id="58" name="Line 75"/>
          <p:cNvSpPr>
            <a:spLocks noChangeShapeType="1"/>
          </p:cNvSpPr>
          <p:nvPr/>
        </p:nvSpPr>
        <p:spPr bwMode="auto">
          <a:xfrm>
            <a:off x="6638126" y="5177071"/>
            <a:ext cx="563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76"/>
          <p:cNvSpPr txBox="1">
            <a:spLocks noChangeArrowheads="1"/>
          </p:cNvSpPr>
          <p:nvPr/>
        </p:nvSpPr>
        <p:spPr bwMode="auto">
          <a:xfrm>
            <a:off x="6561926" y="52532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8x3</a:t>
            </a:r>
          </a:p>
        </p:txBody>
      </p:sp>
      <p:graphicFrame>
        <p:nvGraphicFramePr>
          <p:cNvPr id="6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97123"/>
              </p:ext>
            </p:extLst>
          </p:nvPr>
        </p:nvGraphicFramePr>
        <p:xfrm>
          <a:off x="7568045" y="4643670"/>
          <a:ext cx="649133" cy="102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65028" imgH="228501" progId="Equation.DSMT4">
                  <p:embed/>
                </p:oleObj>
              </mc:Choice>
              <mc:Fallback>
                <p:oleObj name="Equation" r:id="rId34" imgW="165028" imgH="228501" progId="Equation.DSMT4">
                  <p:embed/>
                  <p:pic>
                    <p:nvPicPr>
                      <p:cNvPr id="246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045" y="4643670"/>
                        <a:ext cx="649133" cy="102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314930" y="1584044"/>
            <a:ext cx="998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E0DD2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có</a:t>
            </a:r>
            <a:endParaRPr lang="en-US" altLang="en-US" sz="2800" b="1" dirty="0">
              <a:solidFill>
                <a:srgbClr val="0E0DD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79"/>
          <p:cNvSpPr txBox="1">
            <a:spLocks noChangeArrowheads="1"/>
          </p:cNvSpPr>
          <p:nvPr/>
        </p:nvSpPr>
        <p:spPr bwMode="auto">
          <a:xfrm>
            <a:off x="1526320" y="220183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63" name="Text Box 80"/>
          <p:cNvSpPr txBox="1">
            <a:spLocks noChangeArrowheads="1"/>
          </p:cNvSpPr>
          <p:nvPr/>
        </p:nvSpPr>
        <p:spPr bwMode="auto">
          <a:xfrm>
            <a:off x="4778774" y="2096102"/>
            <a:ext cx="40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4" name="Text Box 81"/>
          <p:cNvSpPr txBox="1">
            <a:spLocks noChangeArrowheads="1"/>
          </p:cNvSpPr>
          <p:nvPr/>
        </p:nvSpPr>
        <p:spPr bwMode="auto">
          <a:xfrm>
            <a:off x="4714020" y="359124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1526320" y="3616931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66" name="Text Box 83"/>
          <p:cNvSpPr txBox="1">
            <a:spLocks noChangeArrowheads="1"/>
          </p:cNvSpPr>
          <p:nvPr/>
        </p:nvSpPr>
        <p:spPr bwMode="auto">
          <a:xfrm>
            <a:off x="1526320" y="5062771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67" name="Text Box 85"/>
          <p:cNvSpPr txBox="1">
            <a:spLocks noChangeArrowheads="1"/>
          </p:cNvSpPr>
          <p:nvPr/>
        </p:nvSpPr>
        <p:spPr bwMode="auto">
          <a:xfrm>
            <a:off x="4715766" y="5100871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pic>
        <p:nvPicPr>
          <p:cNvPr id="69" name="图片 4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3431320" y="4605914"/>
            <a:ext cx="9453895" cy="2521867"/>
          </a:xfrm>
          <a:prstGeom prst="rect">
            <a:avLst/>
          </a:prstGeom>
        </p:spPr>
      </p:pic>
      <p:pic>
        <p:nvPicPr>
          <p:cNvPr id="70" name="图片 4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415697" y="4815967"/>
            <a:ext cx="9453895" cy="2521867"/>
          </a:xfrm>
          <a:prstGeom prst="rect">
            <a:avLst/>
          </a:prstGeom>
        </p:spPr>
      </p:pic>
      <p:pic>
        <p:nvPicPr>
          <p:cNvPr id="71" name="图片 3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9386177" y="5092875"/>
            <a:ext cx="1804105" cy="17286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CBBF1CA-D9C3-4C6C-BFBA-3E8688400DA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035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49" grpId="0"/>
      <p:bldP spid="51" grpId="0"/>
      <p:bldP spid="52" grpId="0"/>
      <p:bldP spid="55" grpId="0"/>
      <p:bldP spid="56" grpId="0"/>
      <p:bldP spid="57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05459"/>
              </p:ext>
            </p:extLst>
          </p:nvPr>
        </p:nvGraphicFramePr>
        <p:xfrm>
          <a:off x="6037903" y="1517745"/>
          <a:ext cx="7604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28" imgH="228501" progId="Equation.DSMT4">
                  <p:embed/>
                </p:oleObj>
              </mc:Choice>
              <mc:Fallback>
                <p:oleObj name="Equation" r:id="rId2" imgW="165028" imgH="228501" progId="Equation.DSMT4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903" y="1517745"/>
                        <a:ext cx="76041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05817"/>
              </p:ext>
            </p:extLst>
          </p:nvPr>
        </p:nvGraphicFramePr>
        <p:xfrm>
          <a:off x="7574603" y="14415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603" y="14415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40412"/>
              </p:ext>
            </p:extLst>
          </p:nvPr>
        </p:nvGraphicFramePr>
        <p:xfrm>
          <a:off x="8743003" y="1493933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003" y="1493933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234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29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472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378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140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32058"/>
              </p:ext>
            </p:extLst>
          </p:nvPr>
        </p:nvGraphicFramePr>
        <p:xfrm>
          <a:off x="1978666" y="15177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1229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666" y="15177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9754"/>
              </p:ext>
            </p:extLst>
          </p:nvPr>
        </p:nvGraphicFramePr>
        <p:xfrm>
          <a:off x="4629791" y="15177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791" y="15177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22447"/>
              </p:ext>
            </p:extLst>
          </p:nvPr>
        </p:nvGraphicFramePr>
        <p:xfrm>
          <a:off x="3316928" y="1517745"/>
          <a:ext cx="58578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90" imgH="228402" progId="Equation.DSMT4">
                  <p:embed/>
                </p:oleObj>
              </mc:Choice>
              <mc:Fallback>
                <p:oleObj name="Equation" r:id="rId12" imgW="126890" imgH="228402" progId="Equation.DSMT4">
                  <p:embed/>
                  <p:pic>
                    <p:nvPicPr>
                      <p:cNvPr id="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928" y="1517745"/>
                        <a:ext cx="58578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53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6251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0729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444553" y="17082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99103" y="2486913"/>
            <a:ext cx="100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800000"/>
                </a:solidFill>
                <a:latin typeface="Times New Roman" panose="02020603050405020304" pitchFamily="18" charset="0"/>
              </a:rPr>
              <a:t>Ta có</a:t>
            </a:r>
          </a:p>
        </p:txBody>
      </p:sp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90469"/>
              </p:ext>
            </p:extLst>
          </p:nvPr>
        </p:nvGraphicFramePr>
        <p:xfrm>
          <a:off x="5742628" y="4527645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123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628" y="4527645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35004"/>
              </p:ext>
            </p:extLst>
          </p:nvPr>
        </p:nvGraphicFramePr>
        <p:xfrm>
          <a:off x="3761428" y="46038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123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28" y="46038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549613"/>
              </p:ext>
            </p:extLst>
          </p:nvPr>
        </p:nvGraphicFramePr>
        <p:xfrm>
          <a:off x="5895028" y="3079845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12" imgH="228501" progId="Equation.DSMT4">
                  <p:embed/>
                </p:oleObj>
              </mc:Choice>
              <mc:Fallback>
                <p:oleObj name="Equation" r:id="rId16" imgW="203112" imgH="228501" progId="Equation.DSMT4">
                  <p:embed/>
                  <p:pic>
                    <p:nvPicPr>
                      <p:cNvPr id="123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028" y="3079845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32586"/>
              </p:ext>
            </p:extLst>
          </p:nvPr>
        </p:nvGraphicFramePr>
        <p:xfrm>
          <a:off x="4828228" y="30798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890" imgH="228402" progId="Equation.DSMT4">
                  <p:embed/>
                </p:oleObj>
              </mc:Choice>
              <mc:Fallback>
                <p:oleObj name="Equation" r:id="rId17" imgW="126890" imgH="228402" progId="Equation.DSMT4">
                  <p:embed/>
                  <p:pic>
                    <p:nvPicPr>
                      <p:cNvPr id="123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228" y="30798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959869"/>
              </p:ext>
            </p:extLst>
          </p:nvPr>
        </p:nvGraphicFramePr>
        <p:xfrm>
          <a:off x="3815403" y="30798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028" imgH="228501" progId="Equation.DSMT4">
                  <p:embed/>
                </p:oleObj>
              </mc:Choice>
              <mc:Fallback>
                <p:oleObj name="Equation" r:id="rId18" imgW="165028" imgH="228501" progId="Equation.DSMT4">
                  <p:embed/>
                  <p:pic>
                    <p:nvPicPr>
                      <p:cNvPr id="123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403" y="30798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58663"/>
              </p:ext>
            </p:extLst>
          </p:nvPr>
        </p:nvGraphicFramePr>
        <p:xfrm>
          <a:off x="4755203" y="4527645"/>
          <a:ext cx="704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890" imgH="228402" progId="Equation.DSMT4">
                  <p:embed/>
                </p:oleObj>
              </mc:Choice>
              <mc:Fallback>
                <p:oleObj name="Equation" r:id="rId19" imgW="126890" imgH="228402" progId="Equation.DSMT4">
                  <p:embed/>
                  <p:pic>
                    <p:nvPicPr>
                      <p:cNvPr id="123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203" y="4527645"/>
                        <a:ext cx="704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926403" y="479752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8281041" y="5190978"/>
            <a:ext cx="3873071" cy="1667022"/>
          </a:xfrm>
          <a:prstGeom prst="rect">
            <a:avLst/>
          </a:prstGeom>
        </p:spPr>
      </p:pic>
      <p:pic>
        <p:nvPicPr>
          <p:cNvPr id="29" name="图片 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31" name="图片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148" y="778377"/>
            <a:ext cx="11253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bằng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ECE9F8-CFE1-4F5A-9104-E42716875E2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1732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760222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5408879" y="182281"/>
            <a:ext cx="2457450" cy="1419225"/>
          </a:xfrm>
          <a:prstGeom prst="rect">
            <a:avLst/>
          </a:prstGeom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rot="21408306" flipV="1">
            <a:off x="-1816614" y="-221718"/>
            <a:ext cx="10844932" cy="2335460"/>
          </a:xfrm>
          <a:prstGeom prst="rect">
            <a:avLst/>
          </a:prstGeom>
        </p:spPr>
      </p:pic>
      <p:pic>
        <p:nvPicPr>
          <p:cNvPr id="12" name="淘宝网chenying0907出品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3033172">
            <a:off x="-2396874" y="3335962"/>
            <a:ext cx="9383593" cy="8241396"/>
          </a:xfrm>
          <a:prstGeom prst="rect">
            <a:avLst/>
          </a:prstGeom>
        </p:spPr>
      </p:pic>
      <p:pic>
        <p:nvPicPr>
          <p:cNvPr id="13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31" y="3123748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6443499" y="4225231"/>
            <a:ext cx="5683125" cy="24460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10282">
            <a:off x="-1621640" y="3005491"/>
            <a:ext cx="10086535" cy="46848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38785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4FEC59-5B7C-44F0-9C8D-424EA30EE9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315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430"/>
            <a:ext cx="2353535" cy="4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7329268" y="4432798"/>
            <a:ext cx="4862732" cy="2425201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00692" y="276217"/>
            <a:ext cx="7082436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90394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1992" r="8289" b="25145"/>
          <a:stretch/>
        </p:blipFill>
        <p:spPr>
          <a:xfrm>
            <a:off x="2799471" y="2405575"/>
            <a:ext cx="3052689" cy="23211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96451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12782" r="6359" b="23840"/>
          <a:stretch/>
        </p:blipFill>
        <p:spPr>
          <a:xfrm>
            <a:off x="5866229" y="2433711"/>
            <a:ext cx="3010486" cy="23352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0967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9952212" y="5472333"/>
            <a:ext cx="119604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22A7BF-1D53-4AF7-A07D-FACA17E2F6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390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7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11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669204" y="2069591"/>
            <a:ext cx="8881032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 dưới dạng phân số có mẫu số là 1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9335966" y="5106571"/>
            <a:ext cx="1627309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A7CB2-6D5C-43DA-83B2-85477149B7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558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6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4031558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828799" y="1800224"/>
            <a:ext cx="8253059" cy="541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3900" y="2761667"/>
            <a:ext cx="270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32: 205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827" y="4015846"/>
            <a:ext cx="21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 137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blipFill>
                <a:blip r:embed="rId6"/>
                <a:stretch>
                  <a:fillRect l="-1124" r="-3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blipFill>
                <a:blip r:embed="rId7"/>
                <a:stretch>
                  <a:fillRect r="-40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9321214" y="5274184"/>
            <a:ext cx="1542902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FCA584-EA9F-4786-8051-B7D24F4C8B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740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淘宝网chenying0907出品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2462806">
            <a:off x="-2624601" y="3758697"/>
            <a:ext cx="9383593" cy="8241396"/>
          </a:xfrm>
          <a:prstGeom prst="rect">
            <a:avLst/>
          </a:prstGeom>
        </p:spPr>
      </p:pic>
      <p:pic>
        <p:nvPicPr>
          <p:cNvPr id="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50" y="459226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flipV="1">
            <a:off x="-1277762" y="-93031"/>
            <a:ext cx="10058400" cy="2166080"/>
          </a:xfrm>
          <a:prstGeom prst="rect">
            <a:avLst/>
          </a:prstGeom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id="{53F3670C-E9E3-4089-8917-9FB7828629B6}"/>
              </a:ext>
            </a:extLst>
          </p:cNvPr>
          <p:cNvSpPr txBox="1"/>
          <p:nvPr/>
        </p:nvSpPr>
        <p:spPr>
          <a:xfrm>
            <a:off x="393700" y="915163"/>
            <a:ext cx="11798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accent6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TẬP: TÍNH CHẤT </a:t>
            </a:r>
            <a:b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 BẢN </a:t>
            </a:r>
          </a:p>
          <a:p>
            <a:pPr algn="ctr"/>
            <a: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 PHÂN SỐ</a:t>
            </a:r>
            <a:endParaRPr lang="zh-CN" altLang="en-US" sz="6600" b="1" dirty="0">
              <a:solidFill>
                <a:srgbClr val="FF0000"/>
              </a:solidFill>
              <a:latin typeface="#9Slide04 Lora Bold" panose="000008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575C91-C5CC-42A3-9DBB-2154922526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345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1022016" y="1444873"/>
            <a:ext cx="7965886" cy="133271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57068" y="764866"/>
            <a:ext cx="7782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550967" y="190038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89069"/>
              </p:ext>
            </p:extLst>
          </p:nvPr>
        </p:nvGraphicFramePr>
        <p:xfrm>
          <a:off x="3183007" y="1644246"/>
          <a:ext cx="98583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28600" progId="Equation.DSMT4">
                  <p:embed/>
                </p:oleObj>
              </mc:Choice>
              <mc:Fallback>
                <p:oleObj name="Equation" r:id="rId2" imgW="241300" imgH="228600" progId="Equation.DSMT4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07" y="1644246"/>
                        <a:ext cx="98583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70811"/>
              </p:ext>
            </p:extLst>
          </p:nvPr>
        </p:nvGraphicFramePr>
        <p:xfrm>
          <a:off x="5621407" y="1644246"/>
          <a:ext cx="442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30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407" y="1644246"/>
                        <a:ext cx="442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550967" y="2076596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6264" y="2780429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499467" y="421696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03182"/>
              </p:ext>
            </p:extLst>
          </p:nvPr>
        </p:nvGraphicFramePr>
        <p:xfrm>
          <a:off x="3175867" y="3930665"/>
          <a:ext cx="1136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393359" progId="Equation.DSMT4">
                  <p:embed/>
                </p:oleObj>
              </mc:Choice>
              <mc:Fallback>
                <p:oleObj name="Equation" r:id="rId6" imgW="317225" imgH="393359" progId="Equation.DSMT4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867" y="3930665"/>
                        <a:ext cx="11366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37436"/>
              </p:ext>
            </p:extLst>
          </p:nvPr>
        </p:nvGraphicFramePr>
        <p:xfrm>
          <a:off x="5766667" y="4013215"/>
          <a:ext cx="4619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667" y="4013215"/>
                        <a:ext cx="4619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296264" y="5229482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50469"/>
              </p:ext>
            </p:extLst>
          </p:nvPr>
        </p:nvGraphicFramePr>
        <p:xfrm>
          <a:off x="4173607" y="1644246"/>
          <a:ext cx="14033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28501" progId="Equation.DSMT4">
                  <p:embed/>
                </p:oleObj>
              </mc:Choice>
              <mc:Fallback>
                <p:oleObj name="Equation" r:id="rId10" imgW="342751" imgH="228501" progId="Equation.DSMT4">
                  <p:embed/>
                  <p:pic>
                    <p:nvPicPr>
                      <p:cNvPr id="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607" y="1644246"/>
                        <a:ext cx="140335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06004"/>
              </p:ext>
            </p:extLst>
          </p:nvPr>
        </p:nvGraphicFramePr>
        <p:xfrm>
          <a:off x="4166467" y="3930665"/>
          <a:ext cx="172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391" imgH="393529" progId="Equation.DSMT4">
                  <p:embed/>
                </p:oleObj>
              </mc:Choice>
              <mc:Fallback>
                <p:oleObj name="Equation" r:id="rId12" imgW="482391" imgH="393529" progId="Equation.DSMT4">
                  <p:embed/>
                  <p:pic>
                    <p:nvPicPr>
                      <p:cNvPr id="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467" y="3930665"/>
                        <a:ext cx="1727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0679" y="5702669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832649" y="294164"/>
            <a:ext cx="2457450" cy="1419225"/>
          </a:xfrm>
          <a:prstGeom prst="rect">
            <a:avLst/>
          </a:prstGeom>
        </p:spPr>
      </p:pic>
      <p:pic>
        <p:nvPicPr>
          <p:cNvPr id="28" name="图片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894543" y="-152236"/>
            <a:ext cx="2457450" cy="141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0C8E74-528D-4F79-8690-D485F9B25C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50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838872" y="1431417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92047" y="770697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13734" y="2345261"/>
            <a:ext cx="115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Ví dụ: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028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409050" y="2182528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10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485250" y="263972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568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83498"/>
              </p:ext>
            </p:extLst>
          </p:nvPr>
        </p:nvGraphicFramePr>
        <p:xfrm>
          <a:off x="6237850" y="2115853"/>
          <a:ext cx="831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34" imgH="228501" progId="Equation.DSMT4">
                  <p:embed/>
                </p:oleObj>
              </mc:Choice>
              <mc:Fallback>
                <p:oleObj name="Equation" r:id="rId3" imgW="152334" imgH="228501" progId="Equation.DSMT4">
                  <p:embed/>
                  <p:pic>
                    <p:nvPicPr>
                      <p:cNvPr id="11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850" y="2115853"/>
                        <a:ext cx="831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014137" y="1618434"/>
            <a:ext cx="359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́: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8600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042"/>
              </p:ext>
            </p:extLst>
          </p:nvPr>
        </p:nvGraphicFramePr>
        <p:xfrm>
          <a:off x="9049313" y="2039653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90" imgH="228402" progId="Equation.DSMT4">
                  <p:embed/>
                </p:oleObj>
              </mc:Choice>
              <mc:Fallback>
                <p:oleObj name="Equation" r:id="rId5" imgW="126890" imgH="228402" progId="Equation.DSMT4">
                  <p:embed/>
                  <p:pic>
                    <p:nvPicPr>
                      <p:cNvPr id="112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9313" y="2039653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022075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403075" y="2115853"/>
            <a:ext cx="102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 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 : 3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7479275" y="2573053"/>
            <a:ext cx="892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3274"/>
              </p:ext>
            </p:extLst>
          </p:nvPr>
        </p:nvGraphicFramePr>
        <p:xfrm>
          <a:off x="3113650" y="3576506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1130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50" y="3576506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104250" y="384320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4561450" y="4001956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933050" y="382415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49000"/>
              </p:ext>
            </p:extLst>
          </p:nvPr>
        </p:nvGraphicFramePr>
        <p:xfrm>
          <a:off x="6306113" y="3468556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1130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113" y="3468556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4409050" y="3544756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30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6999850" y="3697156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913734" y="3689725"/>
            <a:ext cx="1101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n w="0"/>
                <a:latin typeface="Times New Roman" panose="02020603050405020304" pitchFamily="18" charset="0"/>
              </a:rPr>
              <a:t>Hoặc</a:t>
            </a: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1206"/>
              </p:ext>
            </p:extLst>
          </p:nvPr>
        </p:nvGraphicFramePr>
        <p:xfrm>
          <a:off x="3037450" y="2182528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228501" progId="Equation.DSMT4">
                  <p:embed/>
                </p:oleObj>
              </mc:Choice>
              <mc:Fallback>
                <p:oleObj name="Equation" r:id="rId10" imgW="203112" imgH="228501" progId="Equation.DSMT4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450" y="2182528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 flipH="1">
            <a:off x="0" y="5190978"/>
            <a:ext cx="3873071" cy="1667022"/>
          </a:xfrm>
          <a:prstGeom prst="rect">
            <a:avLst/>
          </a:prstGeom>
        </p:spPr>
      </p:pic>
      <p:pic>
        <p:nvPicPr>
          <p:cNvPr id="3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4A9355-D515-468C-A820-92A3D99FE83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681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/>
      <p:bldP spid="16" grpId="0"/>
      <p:bldP spid="18" grpId="0"/>
      <p:bldP spid="19" grpId="0"/>
      <p:bldP spid="21" grpId="0"/>
      <p:bldP spid="22" grpId="0"/>
      <p:bldP spid="25" grpId="0"/>
      <p:bldP spid="2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402773" y="770235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55948" y="109515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92433" y="1035956"/>
            <a:ext cx="5950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419321" y="1700984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1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65932"/>
              </p:ext>
            </p:extLst>
          </p:nvPr>
        </p:nvGraphicFramePr>
        <p:xfrm>
          <a:off x="5913534" y="1463084"/>
          <a:ext cx="715616" cy="100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90" imgH="228402" progId="Equation.DSMT4">
                  <p:embed/>
                </p:oleObj>
              </mc:Choice>
              <mc:Fallback>
                <p:oleObj name="Equation" r:id="rId3" imgW="126890" imgH="228402" progId="Equation.DSMT4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534" y="1463084"/>
                        <a:ext cx="715616" cy="100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60564"/>
              </p:ext>
            </p:extLst>
          </p:nvPr>
        </p:nvGraphicFramePr>
        <p:xfrm>
          <a:off x="6957635" y="1463084"/>
          <a:ext cx="673939" cy="103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90" imgH="228402" progId="Equation.DSMT4">
                  <p:embed/>
                </p:oleObj>
              </mc:Choice>
              <mc:Fallback>
                <p:oleObj name="Equation" r:id="rId5" imgW="126890" imgH="228402" progId="Equation.DSMT4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635" y="1463084"/>
                        <a:ext cx="673939" cy="1037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394928" y="1692303"/>
            <a:ext cx="63036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5744107" y="2900413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1419321" y="4002258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2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sô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306621" y="4021862"/>
            <a:ext cx="52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1419321" y="4910795"/>
            <a:ext cx="17177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Nhận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xét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3052003" y="4910795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10 : 5 = 2,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chọn</a:t>
            </a:r>
            <a:r>
              <a:rPr lang="en-US" altLang="en-US" sz="2800" dirty="0">
                <a:latin typeface="Times New Roman" panose="02020603050405020304" pitchFamily="18" charset="0"/>
              </a:rPr>
              <a:t> 10 là MSC. Ta có:</a:t>
            </a: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6435385" y="570064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28414"/>
              </p:ext>
            </p:extLst>
          </p:nvPr>
        </p:nvGraphicFramePr>
        <p:xfrm>
          <a:off x="8144888" y="5504910"/>
          <a:ext cx="796842" cy="94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228501" progId="Equation.DSMT4">
                  <p:embed/>
                </p:oleObj>
              </mc:Choice>
              <mc:Fallback>
                <p:oleObj name="Equation" r:id="rId10" imgW="152334" imgH="228501" progId="Equation.DSMT4">
                  <p:embed/>
                  <p:pic>
                    <p:nvPicPr>
                      <p:cNvPr id="1339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888" y="5504910"/>
                        <a:ext cx="796842" cy="941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422841"/>
              </p:ext>
            </p:extLst>
          </p:nvPr>
        </p:nvGraphicFramePr>
        <p:xfrm>
          <a:off x="5815184" y="3875440"/>
          <a:ext cx="619846" cy="89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50" imgH="228501" progId="Equation.DSMT4">
                  <p:embed/>
                </p:oleObj>
              </mc:Choice>
              <mc:Fallback>
                <p:oleObj name="Equation" r:id="rId12" imgW="114250" imgH="228501" progId="Equation.DSMT4">
                  <p:embed/>
                  <p:pic>
                    <p:nvPicPr>
                      <p:cNvPr id="1338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184" y="3875440"/>
                        <a:ext cx="619846" cy="897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10131"/>
              </p:ext>
            </p:extLst>
          </p:nvPr>
        </p:nvGraphicFramePr>
        <p:xfrm>
          <a:off x="6753321" y="3867601"/>
          <a:ext cx="62556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34" imgH="228501" progId="Equation.DSMT4">
                  <p:embed/>
                </p:oleObj>
              </mc:Choice>
              <mc:Fallback>
                <p:oleObj name="Equation" r:id="rId14" imgW="152334" imgH="228501" progId="Equation.DSMT4">
                  <p:embed/>
                  <p:pic>
                    <p:nvPicPr>
                      <p:cNvPr id="13382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321" y="3867601"/>
                        <a:ext cx="62556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1454146" y="2296159"/>
            <a:ext cx="7792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5 x 7 = 35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(MSC).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28"/>
          <p:cNvSpPr txBox="1">
            <a:spLocks noChangeArrowheads="1"/>
          </p:cNvSpPr>
          <p:nvPr/>
        </p:nvSpPr>
        <p:spPr bwMode="auto">
          <a:xfrm>
            <a:off x="5694286" y="5637202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9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8712-450C-4A5A-B218-65899F20F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608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/>
      <p:bldP spid="30" grpId="0"/>
      <p:bldP spid="33" grpId="0"/>
      <p:bldP spid="41" grpId="0"/>
      <p:bldP spid="49" grpId="0"/>
      <p:bldP spid="69" grpId="0"/>
      <p:bldP spid="72" grpId="0"/>
      <p:bldP spid="73" grpId="0"/>
      <p:bldP spid="74" grpId="0"/>
      <p:bldP spid="75" grpId="0"/>
      <p:bldP spid="76" grpId="0"/>
      <p:bldP spid="86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sp>
        <p:nvSpPr>
          <p:cNvPr id="31" name="Freeform 9"/>
          <p:cNvSpPr>
            <a:spLocks noEditPoints="1"/>
          </p:cNvSpPr>
          <p:nvPr/>
        </p:nvSpPr>
        <p:spPr bwMode="auto">
          <a:xfrm>
            <a:off x="402773" y="967185"/>
            <a:ext cx="2973473" cy="137909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55948" y="306465"/>
            <a:ext cx="3591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064526" y="1261119"/>
            <a:ext cx="513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49589"/>
              </p:ext>
            </p:extLst>
          </p:nvPr>
        </p:nvGraphicFramePr>
        <p:xfrm>
          <a:off x="6125801" y="1155346"/>
          <a:ext cx="760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801" y="1155346"/>
                        <a:ext cx="760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50651"/>
              </p:ext>
            </p:extLst>
          </p:nvPr>
        </p:nvGraphicFramePr>
        <p:xfrm>
          <a:off x="7219589" y="1126125"/>
          <a:ext cx="609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89" y="1126125"/>
                        <a:ext cx="609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55654"/>
              </p:ext>
            </p:extLst>
          </p:nvPr>
        </p:nvGraphicFramePr>
        <p:xfrm>
          <a:off x="8162564" y="1139351"/>
          <a:ext cx="7080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28" imgH="228501" progId="Equation.DSMT4">
                  <p:embed/>
                </p:oleObj>
              </mc:Choice>
              <mc:Fallback>
                <p:oleObj name="Equation" r:id="rId7" imgW="165028" imgH="228501" progId="Equation.DSMT4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564" y="1139351"/>
                        <a:ext cx="7080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84665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88780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36859"/>
              </p:ext>
            </p:extLst>
          </p:nvPr>
        </p:nvGraphicFramePr>
        <p:xfrm>
          <a:off x="4093613" y="2242783"/>
          <a:ext cx="912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613" y="2242783"/>
                        <a:ext cx="9128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35671"/>
              </p:ext>
            </p:extLst>
          </p:nvPr>
        </p:nvGraphicFramePr>
        <p:xfrm>
          <a:off x="4150763" y="3416651"/>
          <a:ext cx="836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14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63" y="3416651"/>
                        <a:ext cx="8366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21110"/>
              </p:ext>
            </p:extLst>
          </p:nvPr>
        </p:nvGraphicFramePr>
        <p:xfrm>
          <a:off x="4124758" y="4568615"/>
          <a:ext cx="901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1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58" y="4568615"/>
                        <a:ext cx="901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849263" y="2467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01045" y="4867065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906413" y="3665889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6125613" y="3645251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6138313" y="253647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6155170" y="487341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5230263" y="2194512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15:5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5230263" y="2727912"/>
            <a:ext cx="8382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>
            <a:off x="5293763" y="3873851"/>
            <a:ext cx="7620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5331258" y="5102015"/>
            <a:ext cx="6858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5230263" y="283174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25:5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5293763" y="33404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18:9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5293763" y="39500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27:9</a:t>
            </a: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5274108" y="45686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36:4</a:t>
            </a: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5255058" y="51782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64:4</a:t>
            </a:r>
          </a:p>
        </p:txBody>
      </p:sp>
      <p:graphicFrame>
        <p:nvGraphicFramePr>
          <p:cNvPr id="5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90204"/>
              </p:ext>
            </p:extLst>
          </p:nvPr>
        </p:nvGraphicFramePr>
        <p:xfrm>
          <a:off x="6444700" y="2215795"/>
          <a:ext cx="5635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50" imgH="228501" progId="Equation.DSMT4">
                  <p:embed/>
                </p:oleObj>
              </mc:Choice>
              <mc:Fallback>
                <p:oleObj name="Equation" r:id="rId12" imgW="114250" imgH="228501" progId="Equation.DSMT4">
                  <p:embed/>
                  <p:pic>
                    <p:nvPicPr>
                      <p:cNvPr id="1439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700" y="2215795"/>
                        <a:ext cx="5635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14491"/>
              </p:ext>
            </p:extLst>
          </p:nvPr>
        </p:nvGraphicFramePr>
        <p:xfrm>
          <a:off x="6432000" y="3340451"/>
          <a:ext cx="693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890" imgH="228402" progId="Equation.DSMT4">
                  <p:embed/>
                </p:oleObj>
              </mc:Choice>
              <mc:Fallback>
                <p:oleObj name="Equation" r:id="rId14" imgW="126890" imgH="228402" progId="Equation.DSMT4">
                  <p:embed/>
                  <p:pic>
                    <p:nvPicPr>
                      <p:cNvPr id="1439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000" y="3340451"/>
                        <a:ext cx="6937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74502"/>
              </p:ext>
            </p:extLst>
          </p:nvPr>
        </p:nvGraphicFramePr>
        <p:xfrm>
          <a:off x="6469495" y="4568615"/>
          <a:ext cx="8334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228501" progId="Equation.DSMT4">
                  <p:embed/>
                </p:oleObj>
              </mc:Choice>
              <mc:Fallback>
                <p:oleObj name="Equation" r:id="rId16" imgW="152334" imgH="228501" progId="Equation.DSMT4">
                  <p:embed/>
                  <p:pic>
                    <p:nvPicPr>
                      <p:cNvPr id="14394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495" y="4568615"/>
                        <a:ext cx="8334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9A71458E-07C8-4BD8-B47B-CE83560E67A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45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292</TotalTime>
  <Words>417</Words>
  <Application>Microsoft Office PowerPoint</Application>
  <PresentationFormat>Widescreen</PresentationFormat>
  <Paragraphs>121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#9Slide04 Lora Bold</vt:lpstr>
      <vt:lpstr>#9Slide05 Aphrodite Pro</vt:lpstr>
      <vt:lpstr>Arial</vt:lpstr>
      <vt:lpstr>Calibri</vt:lpstr>
      <vt:lpstr>Calibri Light</vt:lpstr>
      <vt:lpstr>Cambria Math</vt:lpstr>
      <vt:lpstr>Futura-Condensed-Normal</vt:lpstr>
      <vt:lpstr>Times New Roman</vt:lpstr>
      <vt:lpstr>Office Theme</vt:lpstr>
      <vt:lpstr>Equation</vt:lpstr>
      <vt:lpstr>Người thực hiện: EduFive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Nguyễn Thanh Bình</cp:lastModifiedBy>
  <cp:revision>46</cp:revision>
  <dcterms:created xsi:type="dcterms:W3CDTF">2021-09-06T10:16:39Z</dcterms:created>
  <dcterms:modified xsi:type="dcterms:W3CDTF">2021-09-07T02:48:17Z</dcterms:modified>
  <cp:category>9Slide.vn</cp:category>
</cp:coreProperties>
</file>